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8" r:id="rId2"/>
    <p:sldId id="260" r:id="rId3"/>
    <p:sldId id="256" r:id="rId4"/>
    <p:sldId id="259" r:id="rId5"/>
    <p:sldId id="261" r:id="rId6"/>
    <p:sldId id="262" r:id="rId7"/>
    <p:sldId id="263" r:id="rId8"/>
    <p:sldId id="264" r:id="rId9"/>
    <p:sldId id="280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2" r:id="rId23"/>
    <p:sldId id="283" r:id="rId24"/>
    <p:sldId id="279" r:id="rId25"/>
    <p:sldId id="284" r:id="rId26"/>
    <p:sldId id="285" r:id="rId2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429834"/>
    <a:srgbClr val="F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84" autoAdjust="0"/>
    <p:restoredTop sz="90929"/>
  </p:normalViewPr>
  <p:slideViewPr>
    <p:cSldViewPr>
      <p:cViewPr varScale="1">
        <p:scale>
          <a:sx n="95" d="100"/>
          <a:sy n="95" d="100"/>
        </p:scale>
        <p:origin x="6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3" Type="http://schemas.openxmlformats.org/officeDocument/2006/relationships/slide" Target="slides/slide6.xml"/><Relationship Id="rId7" Type="http://schemas.openxmlformats.org/officeDocument/2006/relationships/slide" Target="slides/slide13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11.xml"/><Relationship Id="rId5" Type="http://schemas.openxmlformats.org/officeDocument/2006/relationships/slide" Target="slides/slide8.xml"/><Relationship Id="rId4" Type="http://schemas.openxmlformats.org/officeDocument/2006/relationships/slide" Target="slides/slide7.xml"/><Relationship Id="rId9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A7274F-F738-4FF5-A8D8-18E580DE646C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608CB-369F-4D9D-B869-598552943450}" type="slidenum">
              <a:rPr lang="de-DE"/>
              <a:pPr/>
              <a:t>1</a:t>
            </a:fld>
            <a:endParaRPr lang="de-DE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77AA3-8FFC-4DF8-B05E-5FCD8A277AAE}" type="slidenum">
              <a:rPr lang="de-DE"/>
              <a:pPr/>
              <a:t>10</a:t>
            </a:fld>
            <a:endParaRPr lang="de-D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18260-7AB3-4E67-8B9F-67688CFDA663}" type="slidenum">
              <a:rPr lang="de-DE"/>
              <a:pPr/>
              <a:t>11</a:t>
            </a:fld>
            <a:endParaRPr lang="de-DE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17DBC-FA3F-47DB-96AE-05DE195B7F5F}" type="slidenum">
              <a:rPr lang="de-DE"/>
              <a:pPr/>
              <a:t>12</a:t>
            </a:fld>
            <a:endParaRPr lang="de-DE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110E98-0F5A-4D92-8736-CE3F3ABB8CFE}" type="slidenum">
              <a:rPr lang="de-DE"/>
              <a:pPr/>
              <a:t>13</a:t>
            </a:fld>
            <a:endParaRPr lang="de-DE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612D2-3725-48D5-8A7E-7317076A80EC}" type="slidenum">
              <a:rPr lang="de-DE"/>
              <a:pPr/>
              <a:t>14</a:t>
            </a:fld>
            <a:endParaRPr lang="de-DE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41162-AF5B-49F6-8EA9-51923B595DE9}" type="slidenum">
              <a:rPr lang="de-DE"/>
              <a:pPr/>
              <a:t>15</a:t>
            </a:fld>
            <a:endParaRPr lang="de-DE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EA59B-8FAF-4477-89A6-323B0A5BFD2C}" type="slidenum">
              <a:rPr lang="de-DE"/>
              <a:pPr/>
              <a:t>16</a:t>
            </a:fld>
            <a:endParaRPr lang="de-DE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DEA5C-4394-4B1E-8776-805447217C3C}" type="slidenum">
              <a:rPr lang="de-DE"/>
              <a:pPr/>
              <a:t>17</a:t>
            </a:fld>
            <a:endParaRPr lang="de-DE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E95C1-764E-41C1-83EA-894404706F0D}" type="slidenum">
              <a:rPr lang="de-DE"/>
              <a:pPr/>
              <a:t>18</a:t>
            </a:fld>
            <a:endParaRPr lang="de-DE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E90FB-CE0B-43AF-A83A-70C2A1F12102}" type="slidenum">
              <a:rPr lang="de-DE"/>
              <a:pPr/>
              <a:t>19</a:t>
            </a:fld>
            <a:endParaRPr lang="de-DE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C44DD-0692-46B1-A80A-12623B1BD948}" type="slidenum">
              <a:rPr lang="de-DE"/>
              <a:pPr/>
              <a:t>2</a:t>
            </a:fld>
            <a:endParaRPr lang="de-DE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E5872-DFD7-424D-9D93-83E32536A603}" type="slidenum">
              <a:rPr lang="de-DE"/>
              <a:pPr/>
              <a:t>20</a:t>
            </a:fld>
            <a:endParaRPr lang="de-DE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FFF6B-858D-46FC-B171-B10EF44F9E39}" type="slidenum">
              <a:rPr lang="de-DE"/>
              <a:pPr/>
              <a:t>21</a:t>
            </a:fld>
            <a:endParaRPr lang="de-DE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234AC-09A8-4A6E-BE33-1E0C2074DBE4}" type="slidenum">
              <a:rPr lang="de-DE"/>
              <a:pPr/>
              <a:t>22</a:t>
            </a:fld>
            <a:endParaRPr lang="de-DE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4AB39-5E66-445A-AA2F-0CD17404C7C4}" type="slidenum">
              <a:rPr lang="de-DE"/>
              <a:pPr/>
              <a:t>23</a:t>
            </a:fld>
            <a:endParaRPr lang="de-DE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EDBE0-861E-4D74-8A70-0DAE91623CD8}" type="slidenum">
              <a:rPr lang="de-DE"/>
              <a:pPr/>
              <a:t>24</a:t>
            </a:fld>
            <a:endParaRPr lang="de-DE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C53CD-F90A-4525-82B7-9425A73ACF94}" type="slidenum">
              <a:rPr lang="de-DE"/>
              <a:pPr/>
              <a:t>25</a:t>
            </a:fld>
            <a:endParaRPr lang="de-DE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D0C6E-6FF9-44C7-AD37-7B498E69F5BE}" type="slidenum">
              <a:rPr lang="de-DE"/>
              <a:pPr/>
              <a:t>26</a:t>
            </a:fld>
            <a:endParaRPr lang="de-DE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CBA88-418E-4177-9EA7-15265CC1C875}" type="slidenum">
              <a:rPr lang="de-DE"/>
              <a:pPr/>
              <a:t>3</a:t>
            </a:fld>
            <a:endParaRPr lang="de-DE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4F7ED-65EE-4C4B-976D-6BD7B805FC2E}" type="slidenum">
              <a:rPr lang="de-DE"/>
              <a:pPr/>
              <a:t>4</a:t>
            </a:fld>
            <a:endParaRPr lang="de-DE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CAD93-CEEB-432A-A67D-F84E2858B229}" type="slidenum">
              <a:rPr lang="de-DE"/>
              <a:pPr/>
              <a:t>5</a:t>
            </a:fld>
            <a:endParaRPr lang="de-DE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EF777-3F93-4843-BE62-687D91B3A4E9}" type="slidenum">
              <a:rPr lang="de-DE"/>
              <a:pPr/>
              <a:t>6</a:t>
            </a:fld>
            <a:endParaRPr lang="de-DE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DC992-0915-4A39-B3F0-4749F390003F}" type="slidenum">
              <a:rPr lang="de-DE"/>
              <a:pPr/>
              <a:t>7</a:t>
            </a:fld>
            <a:endParaRPr lang="de-DE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8C0D8-96F9-467E-BABC-C8C16CCCE91E}" type="slidenum">
              <a:rPr lang="de-DE"/>
              <a:pPr/>
              <a:t>8</a:t>
            </a:fld>
            <a:endParaRPr lang="de-DE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8DB88-DC96-41EB-A1A2-4EC26D9C53E6}" type="slidenum">
              <a:rPr lang="de-DE"/>
              <a:pPr/>
              <a:t>9</a:t>
            </a:fld>
            <a:endParaRPr lang="de-DE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A5A7A-65C2-40C3-BA11-285F398647E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C769E-A547-46D3-B980-710BF1F07D3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BA7F5-D6B2-4F6C-92B8-DA57CF22275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99E58E-4D24-4759-81CA-E74EF1C8EC8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30856-62DA-4DCF-B750-3406872D50E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6D213-8B72-4B4F-B966-8B945A3C163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7448F-4267-41BA-BBB9-BC09CD0153F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E56C1-614E-41B7-980B-2FDC82A262C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0D19E-E467-4405-8FFD-C6D2D096CD1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A236A-D7E0-4086-9876-6AB6710F82D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9E7D3-BDF2-4E02-9A8A-69DD7B9B6A0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F163D-011C-4429-94A3-E182E86C45D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BAFC2C-47DA-459B-8EE3-B41C47BBEE34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Erschließungs- und Präsentationsmethoden</a:t>
            </a:r>
          </a:p>
        </p:txBody>
      </p:sp>
      <p:graphicFrame>
        <p:nvGraphicFramePr>
          <p:cNvPr id="4099" name="Object 3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7162800" y="3581400"/>
          <a:ext cx="15668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hoto Editor Photo" r:id="rId4" imgW="1609524" imgH="1800476" progId="MSPhotoEd.3">
                  <p:embed/>
                </p:oleObj>
              </mc:Choice>
              <mc:Fallback>
                <p:oleObj name="Photo Editor Photo" r:id="rId4" imgW="1609524" imgH="1800476" progId="MSPhotoEd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581400"/>
                        <a:ext cx="1566863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54113" y="2301875"/>
            <a:ext cx="62547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Char char="•"/>
            </a:pPr>
            <a:r>
              <a:rPr lang="de-DE" sz="3200"/>
              <a:t>Wortwörtliches Übersetzen</a:t>
            </a:r>
          </a:p>
          <a:p>
            <a:pPr marL="457200" indent="-457200">
              <a:buFontTx/>
              <a:buChar char="•"/>
            </a:pPr>
            <a:r>
              <a:rPr lang="de-DE" sz="3200"/>
              <a:t>Graphische Darstellungsmethoden</a:t>
            </a:r>
          </a:p>
          <a:p>
            <a:pPr marL="457200" indent="-457200">
              <a:buFontTx/>
              <a:buChar char="•"/>
            </a:pPr>
            <a:r>
              <a:rPr lang="de-DE" sz="3200"/>
              <a:t>Konstruktionsmethode</a:t>
            </a:r>
          </a:p>
          <a:p>
            <a:pPr marL="457200" indent="-457200">
              <a:buFontTx/>
              <a:buChar char="•"/>
            </a:pPr>
            <a:r>
              <a:rPr lang="de-DE" sz="3200"/>
              <a:t>Lineares Dekodieren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61563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dirty="0">
                <a:solidFill>
                  <a:srgbClr val="F80000"/>
                </a:solidFill>
              </a:rPr>
              <a:t>Eine </a:t>
            </a:r>
            <a:r>
              <a:rPr lang="de-DE" sz="2000" dirty="0" err="1">
                <a:solidFill>
                  <a:srgbClr val="F80000"/>
                </a:solidFill>
              </a:rPr>
              <a:t>Powerpoint</a:t>
            </a:r>
            <a:r>
              <a:rPr lang="de-DE" sz="2000" dirty="0">
                <a:solidFill>
                  <a:srgbClr val="F80000"/>
                </a:solidFill>
              </a:rPr>
              <a:t> Präsentation des Grundkurses Latein 11 (2005/06) </a:t>
            </a:r>
            <a:br>
              <a:rPr lang="de-DE" sz="2000" dirty="0">
                <a:solidFill>
                  <a:srgbClr val="F80000"/>
                </a:solidFill>
              </a:rPr>
            </a:br>
            <a:endParaRPr lang="de-DE" sz="2000" dirty="0">
              <a:solidFill>
                <a:srgbClr val="F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Programme\Gemeinsame Dateien\Microsoft Shared\Clipart\cagcat50\SO01380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4648200"/>
            <a:ext cx="1619250" cy="1803400"/>
          </a:xfrm>
          <a:prstGeom prst="rect">
            <a:avLst/>
          </a:prstGeom>
          <a:noFill/>
        </p:spPr>
      </p:pic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Konstruktionsmethode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de-DE"/>
              <a:t>Erschließung eines Satzes durch grammatikalische „Konstruktionselemente“ (z. B. Subjekte, Prädikate, Objekte usw.)</a:t>
            </a:r>
          </a:p>
          <a:p>
            <a:pPr>
              <a:buFontTx/>
              <a:buNone/>
            </a:pPr>
            <a:endParaRPr lang="de-DE"/>
          </a:p>
          <a:p>
            <a:pPr>
              <a:buClr>
                <a:schemeClr val="tx1"/>
              </a:buClr>
            </a:pPr>
            <a:r>
              <a:rPr lang="de-DE"/>
              <a:t>Konstruktionselemente werden einzeln erfasst und zueinander </a:t>
            </a:r>
            <a:r>
              <a:rPr lang="de-DE" u="sng"/>
              <a:t>in Beziehung</a:t>
            </a:r>
            <a:r>
              <a:rPr lang="de-DE"/>
              <a:t> gesetzt.</a:t>
            </a:r>
          </a:p>
          <a:p>
            <a:pPr>
              <a:buFontTx/>
              <a:buNone/>
            </a:pPr>
            <a:endParaRPr lang="de-DE" i="1"/>
          </a:p>
          <a:p>
            <a:pPr>
              <a:buFontTx/>
              <a:buNone/>
            </a:pP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KONSTRUKTIONSMETHODE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  <p:bldP spid="1536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981200"/>
            <a:ext cx="8915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>
                <a:cs typeface="Times New Roman" charset="0"/>
              </a:rPr>
              <a:t>Diviciacus multis cum lacrimis Caesarem complexus </a:t>
            </a:r>
          </a:p>
          <a:p>
            <a:endParaRPr lang="en-GB" sz="3200">
              <a:cs typeface="Times New Roman" charset="0"/>
            </a:endParaRPr>
          </a:p>
          <a:p>
            <a:r>
              <a:rPr lang="en-GB" sz="3200">
                <a:cs typeface="Times New Roman" charset="0"/>
              </a:rPr>
              <a:t>obsecrare coepit […].</a:t>
            </a:r>
            <a:endParaRPr lang="de-DE" sz="280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Beispielsatz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>
                <a:solidFill>
                  <a:srgbClr val="429834"/>
                </a:solidFill>
              </a:rPr>
              <a:t>1. Schritt: </a:t>
            </a:r>
            <a:r>
              <a:rPr lang="de-DE" sz="4000">
                <a:solidFill>
                  <a:srgbClr val="429834"/>
                </a:solidFill>
              </a:rPr>
              <a:t>Satzkern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47800"/>
            <a:ext cx="6400800" cy="1752600"/>
          </a:xfrm>
        </p:spPr>
        <p:txBody>
          <a:bodyPr/>
          <a:lstStyle/>
          <a:p>
            <a:r>
              <a:rPr lang="de-DE" i="1"/>
              <a:t>Lokalisierung von </a:t>
            </a:r>
            <a:r>
              <a:rPr lang="de-DE" i="1">
                <a:solidFill>
                  <a:srgbClr val="3333FF"/>
                </a:solidFill>
              </a:rPr>
              <a:t>Subjekt(en)</a:t>
            </a:r>
            <a:r>
              <a:rPr lang="de-DE" i="1"/>
              <a:t> und </a:t>
            </a:r>
            <a:r>
              <a:rPr lang="de-DE" i="1">
                <a:solidFill>
                  <a:srgbClr val="FF0000"/>
                </a:solidFill>
              </a:rPr>
              <a:t>Prädikat(en)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819400"/>
            <a:ext cx="91440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Diviciacus multis cum lacrimis Caesarem complexus </a:t>
            </a:r>
          </a:p>
          <a:p>
            <a:pPr>
              <a:spcBef>
                <a:spcPct val="50000"/>
              </a:spcBef>
            </a:pPr>
            <a:endParaRPr lang="en-GB" sz="320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obsecrare coepit […].</a:t>
            </a:r>
            <a:endParaRPr lang="de-DE" sz="3200">
              <a:cs typeface="Times New Roman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2819400"/>
            <a:ext cx="91440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3333FF"/>
                </a:solidFill>
                <a:cs typeface="Times New Roman" charset="0"/>
              </a:rPr>
              <a:t>Diviciacus</a:t>
            </a:r>
            <a:r>
              <a:rPr lang="en-GB" sz="3200">
                <a:cs typeface="Times New Roman" charset="0"/>
              </a:rPr>
              <a:t> multis cum lacrimis Caesarem </a:t>
            </a:r>
            <a:r>
              <a:rPr lang="en-GB" sz="3200">
                <a:solidFill>
                  <a:srgbClr val="3333FF"/>
                </a:solidFill>
                <a:cs typeface="Times New Roman" charset="0"/>
              </a:rPr>
              <a:t>complexus</a:t>
            </a:r>
            <a:r>
              <a:rPr lang="en-GB" sz="3200"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GB" sz="320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obsecrare </a:t>
            </a:r>
            <a:r>
              <a:rPr lang="en-GB" sz="3200">
                <a:solidFill>
                  <a:srgbClr val="FF0000"/>
                </a:solidFill>
                <a:cs typeface="Times New Roman" charset="0"/>
              </a:rPr>
              <a:t>coepit </a:t>
            </a:r>
            <a:r>
              <a:rPr lang="en-GB" sz="3200">
                <a:cs typeface="Times New Roman" charset="0"/>
              </a:rPr>
              <a:t>[…].</a:t>
            </a:r>
            <a:endParaRPr lang="de-DE" sz="320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  <p:bldP spid="17412" grpId="0" autoUpdateAnimBg="0"/>
      <p:bldP spid="174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022725" y="3143250"/>
            <a:ext cx="184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de-DE" sz="32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990600" y="2590800"/>
            <a:ext cx="578326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Diviciacus umarmend [...] fing an.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990600" y="2590800"/>
            <a:ext cx="5783263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rgbClr val="3333FF"/>
                </a:solidFill>
              </a:rPr>
              <a:t>Diviciacus umarmend </a:t>
            </a:r>
            <a:r>
              <a:rPr lang="de-DE" sz="3200"/>
              <a:t>[...] </a:t>
            </a:r>
            <a:r>
              <a:rPr lang="de-DE" sz="3200">
                <a:solidFill>
                  <a:srgbClr val="FF0000"/>
                </a:solidFill>
              </a:rPr>
              <a:t>fing an</a:t>
            </a:r>
            <a:r>
              <a:rPr lang="de-DE" sz="3200"/>
              <a:t>.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Übersetzung</a:t>
            </a:r>
            <a:endParaRPr lang="de-DE" sz="5400">
              <a:solidFill>
                <a:srgbClr val="42983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4038600"/>
            <a:ext cx="91440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Diviciacus multis cum lacrimis Caesarem complexus </a:t>
            </a:r>
          </a:p>
          <a:p>
            <a:pPr>
              <a:spcBef>
                <a:spcPct val="50000"/>
              </a:spcBef>
            </a:pPr>
            <a:endParaRPr lang="en-GB" sz="320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obsecrare coepit […].</a:t>
            </a:r>
            <a:endParaRPr lang="de-DE" sz="3200">
              <a:cs typeface="Times New Roman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2057400"/>
            <a:ext cx="85153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Lokalisierung von </a:t>
            </a:r>
            <a:r>
              <a:rPr lang="de-DE" sz="3200">
                <a:solidFill>
                  <a:srgbClr val="008000"/>
                </a:solidFill>
              </a:rPr>
              <a:t>Objekten</a:t>
            </a:r>
            <a:r>
              <a:rPr lang="de-DE" sz="3200"/>
              <a:t> und </a:t>
            </a:r>
            <a:r>
              <a:rPr lang="de-DE" sz="3200">
                <a:solidFill>
                  <a:srgbClr val="CC0099"/>
                </a:solidFill>
              </a:rPr>
              <a:t>Objektsinfinitiven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4038600"/>
            <a:ext cx="91440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Diviciacus multis cum lacrimis </a:t>
            </a:r>
            <a:r>
              <a:rPr lang="en-GB" sz="3200">
                <a:solidFill>
                  <a:srgbClr val="008000"/>
                </a:solidFill>
                <a:cs typeface="Times New Roman" charset="0"/>
              </a:rPr>
              <a:t>Caesarem</a:t>
            </a:r>
            <a:r>
              <a:rPr lang="en-GB" sz="3200">
                <a:cs typeface="Times New Roman" charset="0"/>
              </a:rPr>
              <a:t> complexus </a:t>
            </a:r>
          </a:p>
          <a:p>
            <a:pPr>
              <a:spcBef>
                <a:spcPct val="50000"/>
              </a:spcBef>
            </a:pPr>
            <a:endParaRPr lang="en-GB" sz="320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99"/>
                </a:solidFill>
                <a:cs typeface="Times New Roman" charset="0"/>
              </a:rPr>
              <a:t>obsecrare</a:t>
            </a:r>
            <a:r>
              <a:rPr lang="en-GB" sz="3200">
                <a:cs typeface="Times New Roman" charset="0"/>
              </a:rPr>
              <a:t> coepit […].</a:t>
            </a:r>
            <a:endParaRPr lang="de-DE" sz="3200">
              <a:cs typeface="Times New Roman" charset="0"/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2. Schritt: Notwendige Satzglieder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0" grpId="0" autoUpdateAnimBg="0"/>
      <p:bldP spid="1946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Übersetzung</a:t>
            </a:r>
            <a:endParaRPr lang="de-DE" sz="5400" u="sng">
              <a:solidFill>
                <a:srgbClr val="429834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2133600"/>
            <a:ext cx="49482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der notwendigen Satzglieder: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19200" y="3429000"/>
            <a:ext cx="65405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[...] den Caesar [...] zu beschwören [...]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219200" y="3429000"/>
            <a:ext cx="65405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[...] </a:t>
            </a:r>
            <a:r>
              <a:rPr lang="de-DE" sz="3200">
                <a:solidFill>
                  <a:srgbClr val="008000"/>
                </a:solidFill>
              </a:rPr>
              <a:t>den Caesar</a:t>
            </a:r>
            <a:r>
              <a:rPr lang="de-DE" sz="3200"/>
              <a:t> [...] </a:t>
            </a:r>
            <a:r>
              <a:rPr lang="de-DE" sz="3200">
                <a:solidFill>
                  <a:srgbClr val="CC0099"/>
                </a:solidFill>
              </a:rPr>
              <a:t>zu beschwören</a:t>
            </a:r>
            <a:r>
              <a:rPr lang="de-DE" sz="3200"/>
              <a:t> [...]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  <p:bldP spid="20484" grpId="0" autoUpdateAnimBg="0"/>
      <p:bldP spid="2048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3. Schritt: Freie Angaben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Diviciacus </a:t>
            </a:r>
            <a:r>
              <a:rPr lang="en-GB" sz="3200">
                <a:solidFill>
                  <a:srgbClr val="FF9900"/>
                </a:solidFill>
                <a:cs typeface="Times New Roman" charset="0"/>
              </a:rPr>
              <a:t>multis cum lacrimis</a:t>
            </a:r>
            <a:r>
              <a:rPr lang="en-GB" sz="3200">
                <a:cs typeface="Times New Roman" charset="0"/>
              </a:rPr>
              <a:t> Caesarem complexus </a:t>
            </a:r>
          </a:p>
          <a:p>
            <a:pPr>
              <a:spcBef>
                <a:spcPct val="50000"/>
              </a:spcBef>
            </a:pPr>
            <a:endParaRPr lang="en-GB" sz="320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sz="3200">
                <a:cs typeface="Times New Roman" charset="0"/>
              </a:rPr>
              <a:t>obsecrare coepit […].</a:t>
            </a:r>
            <a:endParaRPr lang="de-DE" sz="3200">
              <a:cs typeface="Times New Roman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763587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Lokalisierung von </a:t>
            </a:r>
            <a:r>
              <a:rPr lang="de-DE" sz="3200">
                <a:solidFill>
                  <a:srgbClr val="FF9900"/>
                </a:solidFill>
              </a:rPr>
              <a:t>Adverbien</a:t>
            </a:r>
            <a:r>
              <a:rPr lang="de-DE" sz="3200"/>
              <a:t>, Ablativen usw.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autoUpdateAnimBg="0"/>
      <p:bldP spid="215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Übersetzung der Freien Angaben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676400" y="3429000"/>
            <a:ext cx="47196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[...] unter vielen Tränen [...]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676400" y="3429000"/>
            <a:ext cx="47196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[...] </a:t>
            </a:r>
            <a:r>
              <a:rPr lang="de-DE" sz="3200">
                <a:solidFill>
                  <a:srgbClr val="FF9900"/>
                </a:solidFill>
              </a:rPr>
              <a:t>unter vielen Tränen</a:t>
            </a:r>
            <a:r>
              <a:rPr lang="de-DE" sz="3200"/>
              <a:t> [...]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2" grpId="0" autoUpdateAnimBg="0"/>
      <p:bldP spid="2253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Elemente zueinander in Beziehung bringen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19400"/>
            <a:ext cx="8915400" cy="1752600"/>
          </a:xfrm>
        </p:spPr>
        <p:txBody>
          <a:bodyPr/>
          <a:lstStyle/>
          <a:p>
            <a:r>
              <a:rPr lang="de-DE">
                <a:solidFill>
                  <a:srgbClr val="3333FF"/>
                </a:solidFill>
              </a:rPr>
              <a:t>Diviciacus</a:t>
            </a:r>
            <a:r>
              <a:rPr lang="de-DE"/>
              <a:t> </a:t>
            </a:r>
            <a:r>
              <a:rPr lang="de-DE">
                <a:solidFill>
                  <a:srgbClr val="3333FF"/>
                </a:solidFill>
              </a:rPr>
              <a:t>umarmte</a:t>
            </a:r>
            <a:r>
              <a:rPr lang="de-DE"/>
              <a:t> </a:t>
            </a:r>
            <a:r>
              <a:rPr lang="de-DE">
                <a:solidFill>
                  <a:srgbClr val="008000"/>
                </a:solidFill>
              </a:rPr>
              <a:t>Caesar</a:t>
            </a:r>
            <a:r>
              <a:rPr lang="de-DE"/>
              <a:t> </a:t>
            </a:r>
            <a:r>
              <a:rPr lang="de-DE">
                <a:solidFill>
                  <a:srgbClr val="FF9900"/>
                </a:solidFill>
              </a:rPr>
              <a:t>unter vielen Tränen</a:t>
            </a:r>
            <a:r>
              <a:rPr lang="de-DE"/>
              <a:t> und </a:t>
            </a:r>
            <a:r>
              <a:rPr lang="de-DE">
                <a:solidFill>
                  <a:srgbClr val="FF0000"/>
                </a:solidFill>
              </a:rPr>
              <a:t>begann</a:t>
            </a:r>
            <a:r>
              <a:rPr lang="de-DE"/>
              <a:t> (ihn) </a:t>
            </a:r>
            <a:r>
              <a:rPr lang="de-DE">
                <a:solidFill>
                  <a:srgbClr val="CC0099"/>
                </a:solidFill>
              </a:rPr>
              <a:t>zu beschwören</a:t>
            </a:r>
            <a:r>
              <a:rPr lang="de-DE"/>
              <a:t> [...]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Wortwörtliches Übersetzen</a:t>
            </a:r>
          </a:p>
        </p:txBody>
      </p:sp>
      <p:graphicFrame>
        <p:nvGraphicFramePr>
          <p:cNvPr id="6147" name="Object 3"/>
          <p:cNvGraphicFramePr>
            <a:graphicFrameLocks noGrp="1" noChangeAspect="1"/>
          </p:cNvGraphicFramePr>
          <p:nvPr>
            <p:ph type="subTitle" idx="1"/>
          </p:nvPr>
        </p:nvGraphicFramePr>
        <p:xfrm>
          <a:off x="3886200" y="3276600"/>
          <a:ext cx="15668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hoto Editor Photo" r:id="rId4" imgW="1609524" imgH="1800476" progId="MSPhotoEd.3">
                  <p:embed/>
                </p:oleObj>
              </mc:Choice>
              <mc:Fallback>
                <p:oleObj name="Photo Editor Photo" r:id="rId4" imgW="1609524" imgH="1800476" progId="MSPhotoEd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276600"/>
                        <a:ext cx="1566863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Lineares Dekodieren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71525" y="2176463"/>
            <a:ext cx="693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1. Text gründlich durchlesen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2000" y="2778125"/>
            <a:ext cx="8229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3200"/>
              <a:t>2. </a:t>
            </a:r>
            <a:r>
              <a:rPr lang="de-DE" sz="3200">
                <a:solidFill>
                  <a:srgbClr val="F80000"/>
                </a:solidFill>
              </a:rPr>
              <a:t>Verbalinformationen</a:t>
            </a:r>
            <a:r>
              <a:rPr lang="de-DE" sz="3200"/>
              <a:t> (Prädikate, AcI + Infinitive, Partizipialkonstruktionen) sowie </a:t>
            </a:r>
            <a:r>
              <a:rPr lang="de-DE" sz="3200">
                <a:solidFill>
                  <a:srgbClr val="CC0099"/>
                </a:solidFill>
              </a:rPr>
              <a:t>Subjekte</a:t>
            </a:r>
            <a:r>
              <a:rPr lang="de-DE" sz="3200"/>
              <a:t> und </a:t>
            </a:r>
            <a:r>
              <a:rPr lang="de-DE" sz="3200">
                <a:solidFill>
                  <a:srgbClr val="429834"/>
                </a:solidFill>
              </a:rPr>
              <a:t>Objekte</a:t>
            </a:r>
            <a:r>
              <a:rPr lang="de-DE" sz="3200"/>
              <a:t> raussuchen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00100" y="42545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3. </a:t>
            </a:r>
            <a:r>
              <a:rPr lang="de-DE" sz="3200">
                <a:solidFill>
                  <a:schemeClr val="accent2"/>
                </a:solidFill>
              </a:rPr>
              <a:t>Konnektoren</a:t>
            </a:r>
            <a:r>
              <a:rPr lang="de-DE" sz="3200"/>
              <a:t> raussuchen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785813" y="4787900"/>
            <a:ext cx="7443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4. Tabellarisch einordnen und übersetzen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0" grpId="0" autoUpdateAnimBg="0"/>
      <p:bldP spid="24581" grpId="0" autoUpdateAnimBg="0"/>
      <p:bldP spid="2458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Eodem die ab exploratoribus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029200" y="1506538"/>
            <a:ext cx="457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certior factus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239000" y="1506538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hostes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2392363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sub monte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057400" y="23923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consedisse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886200" y="23923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milia passuum ab ipsius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286000" y="3230563"/>
            <a:ext cx="312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qualis esset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267200" y="3216275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natura montis et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724400" y="41449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qui cognoscerent,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04800" y="5059363"/>
            <a:ext cx="441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misit.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04800" y="32305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castris octo,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04800" y="4144963"/>
            <a:ext cx="4545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qualis in circuitu ascensus,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590800" y="533400"/>
            <a:ext cx="373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4400"/>
          </a:p>
        </p:txBody>
      </p:sp>
      <p:sp>
        <p:nvSpPr>
          <p:cNvPr id="25617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Beispielsatz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Eodem die ab exploratoribus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029200" y="15113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>
                <a:solidFill>
                  <a:srgbClr val="F80000"/>
                </a:solidFill>
              </a:rPr>
              <a:t>certior</a:t>
            </a:r>
            <a:r>
              <a:rPr lang="de-DE" sz="3200" b="1"/>
              <a:t> </a:t>
            </a:r>
            <a:r>
              <a:rPr lang="de-DE" sz="3200" b="1">
                <a:solidFill>
                  <a:srgbClr val="F80000"/>
                </a:solidFill>
              </a:rPr>
              <a:t>factus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467600" y="1506538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 u="sng">
                <a:solidFill>
                  <a:srgbClr val="F80000"/>
                </a:solidFill>
              </a:rPr>
              <a:t>hostes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04800" y="2392363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sub monte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057400" y="23923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 u="sng">
                <a:solidFill>
                  <a:srgbClr val="F80000"/>
                </a:solidFill>
              </a:rPr>
              <a:t>consedisse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962400" y="23923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milia passuum ab ipsius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286000" y="3230563"/>
            <a:ext cx="312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qualis esset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267200" y="3216275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>
                <a:solidFill>
                  <a:srgbClr val="CC0099"/>
                </a:solidFill>
              </a:rPr>
              <a:t>natura</a:t>
            </a:r>
            <a:r>
              <a:rPr lang="de-DE" sz="3200"/>
              <a:t> montis et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800600" y="41449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qui </a:t>
            </a:r>
            <a:r>
              <a:rPr lang="de-DE" sz="3200" b="1">
                <a:solidFill>
                  <a:srgbClr val="F80000"/>
                </a:solidFill>
              </a:rPr>
              <a:t>cognoscerent</a:t>
            </a:r>
            <a:r>
              <a:rPr lang="de-DE" sz="3200"/>
              <a:t>,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19088" y="4995863"/>
            <a:ext cx="441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>
                <a:solidFill>
                  <a:srgbClr val="F80000"/>
                </a:solidFill>
              </a:rPr>
              <a:t>misit</a:t>
            </a:r>
            <a:r>
              <a:rPr lang="de-DE" sz="3200"/>
              <a:t>.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04800" y="32305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castris octo,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304800" y="4144963"/>
            <a:ext cx="4611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qualis in circuitu </a:t>
            </a:r>
            <a:r>
              <a:rPr lang="de-DE" sz="3200" b="1">
                <a:solidFill>
                  <a:srgbClr val="CC0099"/>
                </a:solidFill>
              </a:rPr>
              <a:t>ascensus</a:t>
            </a:r>
            <a:r>
              <a:rPr lang="de-DE" sz="3200"/>
              <a:t>,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Verbalinformationen, Subjekte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Eodem die ab exploratoribus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029200" y="1506538"/>
            <a:ext cx="457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F80000"/>
                </a:solidFill>
              </a:rPr>
              <a:t>certior</a:t>
            </a:r>
            <a:r>
              <a:rPr lang="de-DE" sz="3200"/>
              <a:t> </a:t>
            </a:r>
            <a:r>
              <a:rPr lang="de-DE" sz="3200">
                <a:solidFill>
                  <a:srgbClr val="F80000"/>
                </a:solidFill>
              </a:rPr>
              <a:t>factus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239000" y="1506538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u="sng">
                <a:solidFill>
                  <a:srgbClr val="F80000"/>
                </a:solidFill>
              </a:rPr>
              <a:t>hostes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2392363"/>
            <a:ext cx="2362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sub monte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057400" y="23923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u="sng">
                <a:solidFill>
                  <a:srgbClr val="F80000"/>
                </a:solidFill>
              </a:rPr>
              <a:t>consedisse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886200" y="23923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milia passuum ab ipsius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300288" y="3230563"/>
            <a:ext cx="3124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>
                <a:solidFill>
                  <a:schemeClr val="accent2"/>
                </a:solidFill>
              </a:rPr>
              <a:t>qualis</a:t>
            </a:r>
            <a:r>
              <a:rPr lang="de-DE" sz="3200"/>
              <a:t> esset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395788" y="3216275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CC0099"/>
                </a:solidFill>
              </a:rPr>
              <a:t>natura</a:t>
            </a:r>
            <a:r>
              <a:rPr lang="de-DE" sz="3200"/>
              <a:t> montis </a:t>
            </a:r>
            <a:r>
              <a:rPr lang="de-DE" sz="3200" b="1">
                <a:solidFill>
                  <a:schemeClr val="accent2"/>
                </a:solidFill>
              </a:rPr>
              <a:t>et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838700" y="41449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>
                <a:solidFill>
                  <a:schemeClr val="accent2"/>
                </a:solidFill>
              </a:rPr>
              <a:t>qui</a:t>
            </a:r>
            <a:r>
              <a:rPr lang="de-DE" sz="3200"/>
              <a:t> </a:t>
            </a:r>
            <a:r>
              <a:rPr lang="de-DE" sz="3200">
                <a:solidFill>
                  <a:srgbClr val="F80000"/>
                </a:solidFill>
              </a:rPr>
              <a:t>cognoscerent</a:t>
            </a:r>
            <a:r>
              <a:rPr lang="de-DE" sz="3200"/>
              <a:t>,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04800" y="5059363"/>
            <a:ext cx="441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F80000"/>
                </a:solidFill>
              </a:rPr>
              <a:t>misit</a:t>
            </a:r>
            <a:r>
              <a:rPr lang="de-DE" sz="3200"/>
              <a:t>.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04800" y="32305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/>
              <a:t>castris octo,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04800" y="4144963"/>
            <a:ext cx="4611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 b="1">
                <a:solidFill>
                  <a:schemeClr val="accent2"/>
                </a:solidFill>
              </a:rPr>
              <a:t>qualis</a:t>
            </a:r>
            <a:r>
              <a:rPr lang="de-DE" sz="3200"/>
              <a:t> in circuitu </a:t>
            </a:r>
            <a:r>
              <a:rPr lang="de-DE" sz="3200">
                <a:solidFill>
                  <a:srgbClr val="CC0099"/>
                </a:solidFill>
              </a:rPr>
              <a:t>ascensus</a:t>
            </a:r>
            <a:r>
              <a:rPr lang="de-DE" sz="3200"/>
              <a:t>,</a:t>
            </a:r>
          </a:p>
        </p:txBody>
      </p:sp>
      <p:sp>
        <p:nvSpPr>
          <p:cNvPr id="31759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Konnektoren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7" name="Group 29"/>
          <p:cNvGraphicFramePr>
            <a:graphicFrameLocks noGrp="1"/>
          </p:cNvGraphicFramePr>
          <p:nvPr/>
        </p:nvGraphicFramePr>
        <p:xfrm>
          <a:off x="304800" y="1371600"/>
          <a:ext cx="8534400" cy="4803775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Hauptsatz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1.Nebensatz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2.Nebensatz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certior factus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[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hostes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...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consedisse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qualis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esset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charset="0"/>
                        </a:rPr>
                        <a:t>natura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et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charset="0"/>
                        </a:rPr>
                        <a:t>ascensus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qui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cognoscerent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80000"/>
                          </a:solidFill>
                          <a:effectLst/>
                          <a:latin typeface="Times New Roman" charset="0"/>
                        </a:rPr>
                        <a:t>misit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679" name="Rectangle 3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Tabellarisch einordnen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Übersetzung</a:t>
            </a:r>
          </a:p>
        </p:txBody>
      </p:sp>
      <p:graphicFrame>
        <p:nvGraphicFramePr>
          <p:cNvPr id="32813" name="Group 45"/>
          <p:cNvGraphicFramePr>
            <a:graphicFrameLocks noGrp="1"/>
          </p:cNvGraphicFramePr>
          <p:nvPr/>
        </p:nvGraphicFramePr>
        <p:xfrm>
          <a:off x="304800" y="1304925"/>
          <a:ext cx="8534400" cy="5019675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Hauptsatz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1.Nebensatz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2.Nebensatz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er wurde benachrichtigt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dass die Feinde Stellung bezogen hätten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wie beschaffen die Natur und der Anstieg sind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(Leute), die aus-kundschaften sollten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er schickte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Der Grundkurs Latein 11 (2005/06)</a:t>
            </a:r>
          </a:p>
        </p:txBody>
      </p:sp>
      <p:pic>
        <p:nvPicPr>
          <p:cNvPr id="58373" name="Picture 5" descr="C:\Dokumente und Einstellungen\Dr. Robert Bunse\Eigene Dateien\Eigene Bilder\Kodak Bilder\2006-06-02\100_04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95400"/>
            <a:ext cx="6967538" cy="522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Anwendungsregeln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143000" y="1981200"/>
            <a:ext cx="7239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de-DE" sz="3200"/>
              <a:t>Übersetzung der einzelnen Wörter, entsprechend ihrer Reihenfolge</a:t>
            </a:r>
          </a:p>
          <a:p>
            <a:pPr algn="ctr">
              <a:spcBef>
                <a:spcPct val="20000"/>
              </a:spcBef>
            </a:pPr>
            <a:r>
              <a:rPr lang="de-DE" sz="3200"/>
              <a:t>im lateinischen Satz</a:t>
            </a:r>
          </a:p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Beispielsatz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543800" cy="609600"/>
          </a:xfrm>
        </p:spPr>
        <p:txBody>
          <a:bodyPr/>
          <a:lstStyle/>
          <a:p>
            <a:pPr>
              <a:buFontTx/>
              <a:buNone/>
            </a:pPr>
            <a:r>
              <a:rPr lang="de-DE"/>
              <a:t>Hi 	    omnes 		lingua,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F80000"/>
                </a:solidFill>
              </a:rPr>
              <a:t>Diese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133600" y="2362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3200">
                <a:solidFill>
                  <a:srgbClr val="F80000"/>
                </a:solidFill>
              </a:rPr>
              <a:t>alle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33800" y="2362200"/>
            <a:ext cx="2892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chemeClr val="accent2"/>
                </a:solidFill>
              </a:rPr>
              <a:t>(durch)</a:t>
            </a:r>
            <a:r>
              <a:rPr lang="de-DE" sz="3200">
                <a:solidFill>
                  <a:srgbClr val="F80000"/>
                </a:solidFill>
              </a:rPr>
              <a:t> Sprache,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9600" y="4038600"/>
            <a:ext cx="3163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chemeClr val="accent2"/>
                </a:solidFill>
              </a:rPr>
              <a:t>(durch)</a:t>
            </a:r>
            <a:r>
              <a:rPr lang="de-DE" sz="3200">
                <a:solidFill>
                  <a:srgbClr val="F80000"/>
                </a:solidFill>
              </a:rPr>
              <a:t> Behörden,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733800" y="4038600"/>
            <a:ext cx="2770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chemeClr val="accent2"/>
                </a:solidFill>
              </a:rPr>
              <a:t>(durch)</a:t>
            </a:r>
            <a:r>
              <a:rPr lang="de-DE" sz="3200">
                <a:solidFill>
                  <a:srgbClr val="F80000"/>
                </a:solidFill>
              </a:rPr>
              <a:t> Gesetze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858000" y="4038600"/>
            <a:ext cx="1698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rgbClr val="F80000"/>
                </a:solidFill>
              </a:rPr>
              <a:t>zwischen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62000" y="5562600"/>
            <a:ext cx="839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rgbClr val="F80000"/>
                </a:solidFill>
              </a:rPr>
              <a:t>sich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971800" y="56388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3200">
                <a:solidFill>
                  <a:srgbClr val="F80000"/>
                </a:solidFill>
              </a:rPr>
              <a:t>sie unterscheiden.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85800" y="3352800"/>
            <a:ext cx="7329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institutis, 			legibus 		inter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62000" y="4953000"/>
            <a:ext cx="4449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/>
              <a:t>se 			differunt.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Graphische Darstellungsmethoden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/>
          <a:lstStyle/>
          <a:p>
            <a:endParaRPr lang="de-DE"/>
          </a:p>
          <a:p>
            <a:r>
              <a:rPr lang="de-DE"/>
              <a:t>Einrückmethode</a:t>
            </a:r>
          </a:p>
          <a:p>
            <a:endParaRPr lang="de-DE"/>
          </a:p>
          <a:p>
            <a:r>
              <a:rPr lang="de-DE"/>
              <a:t>Kästchenmethode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pPr>
              <a:buFontTx/>
              <a:buNone/>
            </a:pPr>
            <a:endParaRPr lang="de-DE" sz="2000"/>
          </a:p>
          <a:p>
            <a:pPr>
              <a:buFontTx/>
              <a:buNone/>
            </a:pPr>
            <a:endParaRPr lang="de-DE" sz="2000"/>
          </a:p>
          <a:p>
            <a:pPr>
              <a:buFontTx/>
              <a:buNone/>
            </a:pPr>
            <a:endParaRPr lang="de-DE" sz="2000"/>
          </a:p>
        </p:txBody>
      </p:sp>
      <p:pic>
        <p:nvPicPr>
          <p:cNvPr id="7172" name="Picture 4" descr="C:\Programme\Gemeinsame Dateien\Microsoft Shared\Clipart\cagcat50\SO01380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267200"/>
            <a:ext cx="1619250" cy="180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Einrückmethode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114800"/>
          </a:xfrm>
        </p:spPr>
        <p:txBody>
          <a:bodyPr/>
          <a:lstStyle/>
          <a:p>
            <a:r>
              <a:rPr lang="de-DE"/>
              <a:t>Einteilung des Satzes in Spalten:</a:t>
            </a:r>
          </a:p>
          <a:p>
            <a:pPr lvl="1">
              <a:buFontTx/>
              <a:buNone/>
            </a:pPr>
            <a:r>
              <a:rPr lang="de-DE"/>
              <a:t>1. Hauptsatz</a:t>
            </a:r>
          </a:p>
          <a:p>
            <a:pPr lvl="1">
              <a:buFontTx/>
              <a:buNone/>
            </a:pPr>
            <a:r>
              <a:rPr lang="de-DE"/>
              <a:t>2. Gliedsatz erster Ordnung </a:t>
            </a:r>
          </a:p>
          <a:p>
            <a:pPr lvl="1">
              <a:buFontTx/>
              <a:buNone/>
            </a:pPr>
            <a:r>
              <a:rPr lang="de-DE"/>
              <a:t>3. Gliedsatz zweiter Ordnung usw.</a:t>
            </a:r>
          </a:p>
          <a:p>
            <a:r>
              <a:rPr lang="de-DE"/>
              <a:t>Anordnung: abhängige Gliedsätze nach rechts verschoben</a:t>
            </a:r>
          </a:p>
          <a:p>
            <a:pPr lvl="1">
              <a:buFontTx/>
              <a:buChar char="•"/>
            </a:pPr>
            <a:endParaRPr lang="de-DE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Beispielsatz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de-DE"/>
              <a:t> HS		GS1		(GS2)</a:t>
            </a:r>
          </a:p>
          <a:p>
            <a:pPr>
              <a:buFontTx/>
              <a:buNone/>
            </a:pPr>
            <a:endParaRPr lang="de-DE"/>
          </a:p>
          <a:p>
            <a:pPr>
              <a:buFontTx/>
              <a:buNone/>
            </a:pPr>
            <a:r>
              <a:rPr lang="de-DE"/>
              <a:t>Incitabant praeterea conrupti civitatis mores,</a:t>
            </a:r>
          </a:p>
          <a:p>
            <a:pPr>
              <a:buFontTx/>
              <a:buNone/>
            </a:pPr>
            <a:r>
              <a:rPr lang="de-DE"/>
              <a:t>			quos pessuma ac divorsa inter se 			mala, luxuria atque avaritia, 			vexabant.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2362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de-DE" sz="3200"/>
              <a:t> HS		GS1		(GS2)</a:t>
            </a:r>
          </a:p>
          <a:p>
            <a:pPr marL="342900" indent="-342900">
              <a:spcBef>
                <a:spcPct val="20000"/>
              </a:spcBef>
            </a:pPr>
            <a:endParaRPr lang="de-DE" sz="3200"/>
          </a:p>
          <a:p>
            <a:pPr marL="342900" indent="-342900">
              <a:spcBef>
                <a:spcPct val="20000"/>
              </a:spcBef>
            </a:pPr>
            <a:r>
              <a:rPr lang="de-DE" sz="3200"/>
              <a:t>Incitabant praeterea conrupti civitatis mores,</a:t>
            </a:r>
          </a:p>
          <a:p>
            <a:pPr marL="342900" indent="-342900">
              <a:spcBef>
                <a:spcPct val="20000"/>
              </a:spcBef>
            </a:pPr>
            <a:r>
              <a:rPr lang="de-DE" sz="3200"/>
              <a:t>			</a:t>
            </a:r>
            <a:r>
              <a:rPr lang="de-DE" sz="3200">
                <a:solidFill>
                  <a:srgbClr val="E31D3E"/>
                </a:solidFill>
              </a:rPr>
              <a:t>quos</a:t>
            </a:r>
            <a:r>
              <a:rPr lang="de-DE" sz="3200"/>
              <a:t> pessuma ac divorsa inter se 			mala, luxuria atque avaritia, 			vexabant.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  <p:bldP spid="9219" grpId="0" build="p" autoUpdateAnimBg="0"/>
      <p:bldP spid="92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Kästchenmethode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Einteilung des Satzes in Zeilen: </a:t>
            </a:r>
          </a:p>
          <a:p>
            <a:pPr lvl="1">
              <a:buFontTx/>
              <a:buNone/>
            </a:pPr>
            <a:r>
              <a:rPr lang="de-DE"/>
              <a:t>1. Hauptsatz</a:t>
            </a:r>
          </a:p>
          <a:p>
            <a:pPr lvl="1">
              <a:buFontTx/>
              <a:buNone/>
            </a:pPr>
            <a:r>
              <a:rPr lang="de-DE"/>
              <a:t>2. Gliedsatz erster Ordnung</a:t>
            </a:r>
          </a:p>
          <a:p>
            <a:pPr lvl="1">
              <a:buFontTx/>
              <a:buNone/>
            </a:pPr>
            <a:r>
              <a:rPr lang="de-DE"/>
              <a:t>3. Gliedsatz zweiter Ordnung</a:t>
            </a:r>
          </a:p>
          <a:p>
            <a:pPr lvl="1">
              <a:buFontTx/>
              <a:buNone/>
            </a:pPr>
            <a:r>
              <a:rPr lang="de-DE"/>
              <a:t>    usw.</a:t>
            </a:r>
          </a:p>
          <a:p>
            <a:r>
              <a:rPr lang="de-DE"/>
              <a:t>Anordnung: abhängige Gliedsätze tiefer angeordnet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9500"/>
          </a:xfrm>
        </p:spPr>
        <p:txBody>
          <a:bodyPr/>
          <a:lstStyle/>
          <a:p>
            <a:r>
              <a:rPr lang="de-DE" sz="4000">
                <a:solidFill>
                  <a:srgbClr val="429834"/>
                </a:solidFill>
              </a:rPr>
              <a:t>Beispielsatz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 type="tbl" idx="1"/>
          </p:nvPr>
        </p:nvGraphicFramePr>
        <p:xfrm>
          <a:off x="762000" y="14478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Incitabant ... mores,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quos ... vexabant.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(GS2)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699" name="Group 27"/>
          <p:cNvGraphicFramePr>
            <a:graphicFrameLocks noGrp="1"/>
          </p:cNvGraphicFramePr>
          <p:nvPr/>
        </p:nvGraphicFramePr>
        <p:xfrm>
          <a:off x="762000" y="14478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Incitabant ... mores,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E31D3E"/>
                          </a:solidFill>
                          <a:effectLst/>
                          <a:latin typeface="Times New Roman" charset="0"/>
                        </a:rPr>
                        <a:t>quos</a:t>
                      </a: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... vexabant.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(GS2)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Bildschirmpräsentation (4:3)</PresentationFormat>
  <Paragraphs>195</Paragraphs>
  <Slides>26</Slides>
  <Notes>26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9" baseType="lpstr">
      <vt:lpstr>Times New Roman</vt:lpstr>
      <vt:lpstr>Standarddesign</vt:lpstr>
      <vt:lpstr>Photo Editor Photo</vt:lpstr>
      <vt:lpstr>Erschließungs- und Präsentationsmethoden</vt:lpstr>
      <vt:lpstr>Wortwörtliches Übersetzen</vt:lpstr>
      <vt:lpstr>Anwendungsregeln</vt:lpstr>
      <vt:lpstr>Beispielsatz</vt:lpstr>
      <vt:lpstr>Graphische Darstellungsmethoden</vt:lpstr>
      <vt:lpstr>Einrückmethode</vt:lpstr>
      <vt:lpstr>Beispielsatz</vt:lpstr>
      <vt:lpstr>Kästchenmethode</vt:lpstr>
      <vt:lpstr>Beispielsatz</vt:lpstr>
      <vt:lpstr>Konstruktionsmethode</vt:lpstr>
      <vt:lpstr>KONSTRUKTIONSMETHODE</vt:lpstr>
      <vt:lpstr>Beispielsatz</vt:lpstr>
      <vt:lpstr>1. Schritt: Satzkern</vt:lpstr>
      <vt:lpstr>Übersetzung</vt:lpstr>
      <vt:lpstr>2. Schritt: Notwendige Satzglieder</vt:lpstr>
      <vt:lpstr>Übersetzung</vt:lpstr>
      <vt:lpstr>3. Schritt: Freie Angaben</vt:lpstr>
      <vt:lpstr>Übersetzung der Freien Angaben</vt:lpstr>
      <vt:lpstr>Elemente zueinander in Beziehung bringen</vt:lpstr>
      <vt:lpstr>Lineares Dekodieren</vt:lpstr>
      <vt:lpstr>Beispielsatz</vt:lpstr>
      <vt:lpstr>Verbalinformationen, Subjekte</vt:lpstr>
      <vt:lpstr>Konnektoren</vt:lpstr>
      <vt:lpstr>Tabellarisch einordnen</vt:lpstr>
      <vt:lpstr>Übersetzung</vt:lpstr>
      <vt:lpstr>Der Grundkurs Latein 11 (2005/06)</vt:lpstr>
    </vt:vector>
  </TitlesOfParts>
  <Company>Gisela Vogel - Institut für berufliche Bildung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Wortwörtliches Übersetzen</dc:title>
  <dc:creator>Gisela Vogel</dc:creator>
  <cp:lastModifiedBy>Robert Bunse</cp:lastModifiedBy>
  <cp:revision>37</cp:revision>
  <dcterms:created xsi:type="dcterms:W3CDTF">2006-06-01T12:10:29Z</dcterms:created>
  <dcterms:modified xsi:type="dcterms:W3CDTF">2016-04-14T16:26:03Z</dcterms:modified>
</cp:coreProperties>
</file>